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6" r:id="rId4"/>
    <p:sldId id="309" r:id="rId5"/>
    <p:sldId id="289" r:id="rId6"/>
    <p:sldId id="283" r:id="rId7"/>
    <p:sldId id="298" r:id="rId8"/>
    <p:sldId id="257" r:id="rId9"/>
    <p:sldId id="300" r:id="rId10"/>
    <p:sldId id="313" r:id="rId11"/>
    <p:sldId id="302" r:id="rId12"/>
    <p:sldId id="314" r:id="rId13"/>
    <p:sldId id="267" r:id="rId14"/>
    <p:sldId id="307" r:id="rId15"/>
    <p:sldId id="311" r:id="rId16"/>
    <p:sldId id="312" r:id="rId17"/>
    <p:sldId id="315" r:id="rId18"/>
    <p:sldId id="281" r:id="rId19"/>
    <p:sldId id="288" r:id="rId20"/>
    <p:sldId id="316" r:id="rId21"/>
    <p:sldId id="306" r:id="rId22"/>
    <p:sldId id="259" r:id="rId23"/>
    <p:sldId id="293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011BA5-2B60-49C3-BA07-CE1E0FD5D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2148" y="5067656"/>
            <a:ext cx="2609851" cy="1637944"/>
          </a:xfrm>
        </p:spPr>
        <p:txBody>
          <a:bodyPr>
            <a:no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FERNANDA  MAGANO</a:t>
            </a:r>
          </a:p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20525E-A776-4718-B567-9D08AEB1B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50" y="-1"/>
            <a:ext cx="2609850" cy="30464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134AF6-56D4-4833-BEB3-3A37B95A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0" y="3046471"/>
            <a:ext cx="2609850" cy="194735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505E1A9-330F-4D89-85F8-78959E502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247" y="0"/>
            <a:ext cx="7949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9" y="142614"/>
            <a:ext cx="11420472" cy="65679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5400" b="1" dirty="0"/>
              <a:t>“A realização dos Direitos Sociais previstos na Constituição depende dos Serviços Públicos. </a:t>
            </a:r>
          </a:p>
          <a:p>
            <a:pPr marL="0" indent="0">
              <a:buNone/>
            </a:pPr>
            <a:r>
              <a:rPr lang="pt-BR" sz="5400" b="1" dirty="0"/>
              <a:t>E não existe Serviço Público de qualidade sem a Classe Trabalhadora Valorizada!”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012723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1386902-836E-4260-B80A-E076B9D2F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1238" y="-16058"/>
            <a:ext cx="10387011" cy="685799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13618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1" y="9524"/>
            <a:ext cx="11107738" cy="670099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t-B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TAMANHO DO ESTADO BRASILEIRO</a:t>
            </a:r>
          </a:p>
          <a:p>
            <a:pPr marL="0" indent="0">
              <a:buNone/>
            </a:pPr>
            <a:r>
              <a:rPr lang="pt-BR" sz="3400" dirty="0"/>
              <a:t>●Brasil tem cerca 11,4 milhões de funcionários públicos estatutários, 843 mil temporários e 546 mil </a:t>
            </a:r>
            <a:r>
              <a:rPr lang="pt-BR" sz="3400" dirty="0" err="1"/>
              <a:t>CLTs</a:t>
            </a:r>
            <a:r>
              <a:rPr lang="pt-BR" sz="3400" dirty="0"/>
              <a:t>;</a:t>
            </a:r>
          </a:p>
          <a:p>
            <a:pPr marL="0" indent="0">
              <a:buNone/>
            </a:pPr>
            <a:r>
              <a:rPr lang="pt-BR" sz="3400" dirty="0"/>
              <a:t>●De acordo com dados do Banco Mundial, a razão entre a quantidade de Servidores e o total de trabalhadores no Brasil é de 12,5%, muito inferior que a média prevista pela OCDE (21,1%).</a:t>
            </a:r>
          </a:p>
          <a:p>
            <a:pPr marL="0" indent="0">
              <a:buNone/>
            </a:pPr>
            <a:r>
              <a:rPr lang="pt-BR" sz="3400" dirty="0"/>
              <a:t>●Em comparação com os países da OCDE, temos uma carência 10 milhões de funcionários públicos no Brasil.</a:t>
            </a:r>
          </a:p>
          <a:p>
            <a:pPr marL="0" indent="0">
              <a:buNone/>
            </a:pPr>
            <a:r>
              <a:rPr lang="pt-BR" sz="1900" dirty="0"/>
              <a:t>* </a:t>
            </a:r>
            <a:r>
              <a:rPr lang="pt-BR" sz="1900" b="1" dirty="0"/>
              <a:t>OCDE - </a:t>
            </a:r>
            <a:r>
              <a:rPr lang="pt-BR" sz="1900" dirty="0"/>
              <a:t>Organização para a Cooperação e Desenvolvimento Econômico ou Económico é uma organização econômica intergovernamental com 38 países membros.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25467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147484"/>
            <a:ext cx="11350625" cy="6543829"/>
          </a:xfrm>
        </p:spPr>
        <p:txBody>
          <a:bodyPr anchor="t">
            <a:normAutofit fontScale="92500" lnSpcReduction="10000"/>
          </a:bodyPr>
          <a:lstStyle/>
          <a:p>
            <a:r>
              <a:rPr lang="pt-BR" sz="4000" dirty="0"/>
              <a:t>Para além de reconhecer a importância dos Serviços Públicos – e do Funcionalismo – também é fundamental denunciar a inveracidade das alegações que buscam sustentar a Reforma Administrativa (e outras contrarreformas): a suposição de que o orçamento público seria deficitário por ser demasiadamente custoso e engessado, ao passo que o que se oferece como resposta é um programa econômico alinhado com os interesses de bancos e grupos financeiros, e não com a qualidade de vida.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18302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2AC73CE3-F917-43B8-A43A-56BDC2C06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4492" y="68373"/>
            <a:ext cx="9755182" cy="677534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740543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154" y="339212"/>
            <a:ext cx="2101774" cy="1811339"/>
          </a:xfrm>
          <a:solidFill>
            <a:schemeClr val="bg2"/>
          </a:solidFill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b="1" dirty="0"/>
              <a:t>Reforma Fiscal </a:t>
            </a:r>
          </a:p>
          <a:p>
            <a:pPr marL="0" indent="0">
              <a:buNone/>
            </a:pPr>
            <a:r>
              <a:rPr lang="pt-BR" b="1" dirty="0"/>
              <a:t>Teto de Gastos </a:t>
            </a:r>
          </a:p>
          <a:p>
            <a:pPr marL="0" indent="0">
              <a:buNone/>
            </a:pPr>
            <a:r>
              <a:rPr lang="pt-BR" b="1" dirty="0"/>
              <a:t>EC 95/2016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9D6EFE8-4E34-44BF-9AFE-8A3364D17D33}"/>
              </a:ext>
            </a:extLst>
          </p:cNvPr>
          <p:cNvSpPr txBox="1"/>
          <p:nvPr/>
        </p:nvSpPr>
        <p:spPr>
          <a:xfrm>
            <a:off x="922789" y="2639502"/>
            <a:ext cx="2090211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Reforma Trabalhista</a:t>
            </a:r>
          </a:p>
          <a:p>
            <a:r>
              <a:rPr lang="pt-BR" sz="2400" b="1" dirty="0"/>
              <a:t>Lei 13.467/2017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0190AF7-74F6-4A91-8A24-9F82F2950257}"/>
              </a:ext>
            </a:extLst>
          </p:cNvPr>
          <p:cNvSpPr txBox="1"/>
          <p:nvPr/>
        </p:nvSpPr>
        <p:spPr>
          <a:xfrm>
            <a:off x="911225" y="4532133"/>
            <a:ext cx="2101775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Reforma Administrativa</a:t>
            </a:r>
          </a:p>
          <a:p>
            <a:r>
              <a:rPr lang="pt-BR" sz="2400" b="1" dirty="0"/>
              <a:t>PEC 32/2020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9FE487DF-314D-42E3-B1BB-B298A42C03B4}"/>
              </a:ext>
            </a:extLst>
          </p:cNvPr>
          <p:cNvSpPr txBox="1"/>
          <p:nvPr/>
        </p:nvSpPr>
        <p:spPr>
          <a:xfrm>
            <a:off x="9197610" y="276837"/>
            <a:ext cx="205300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Reforma da Previdência</a:t>
            </a:r>
          </a:p>
          <a:p>
            <a:r>
              <a:rPr lang="pt-BR" sz="2400" b="1" dirty="0"/>
              <a:t>EC 103/2019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3ECA02C9-6874-432E-B182-7DB5CD9AB685}"/>
              </a:ext>
            </a:extLst>
          </p:cNvPr>
          <p:cNvSpPr txBox="1"/>
          <p:nvPr/>
        </p:nvSpPr>
        <p:spPr>
          <a:xfrm flipH="1">
            <a:off x="9200884" y="2639502"/>
            <a:ext cx="222720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PEC EMERGENCAL</a:t>
            </a:r>
          </a:p>
          <a:p>
            <a:r>
              <a:rPr lang="pt-BR" sz="2400" b="1" dirty="0"/>
              <a:t>EC 109/2021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BC342D9E-10FA-49BD-B653-AB02D7AAD11B}"/>
              </a:ext>
            </a:extLst>
          </p:cNvPr>
          <p:cNvSpPr txBox="1"/>
          <p:nvPr/>
        </p:nvSpPr>
        <p:spPr>
          <a:xfrm>
            <a:off x="9355213" y="4470288"/>
            <a:ext cx="2166861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Privatizações</a:t>
            </a:r>
          </a:p>
          <a:p>
            <a:r>
              <a:rPr lang="pt-BR" sz="2400" b="1" dirty="0"/>
              <a:t>Estatais e Serviços Públicos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6D7C4EC3-5780-44DB-8D64-915B2AE18ACE}"/>
              </a:ext>
            </a:extLst>
          </p:cNvPr>
          <p:cNvSpPr txBox="1"/>
          <p:nvPr/>
        </p:nvSpPr>
        <p:spPr>
          <a:xfrm>
            <a:off x="3564301" y="339212"/>
            <a:ext cx="5139597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4000" b="1" dirty="0"/>
              <a:t>Estado Mínimo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13BD4540-07C2-4E68-A4B0-6A825304F4FC}"/>
              </a:ext>
            </a:extLst>
          </p:cNvPr>
          <p:cNvSpPr txBox="1"/>
          <p:nvPr/>
        </p:nvSpPr>
        <p:spPr>
          <a:xfrm>
            <a:off x="3556932" y="2600385"/>
            <a:ext cx="5184396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3600" b="1" dirty="0"/>
              <a:t>Mudança estrutural na</a:t>
            </a:r>
          </a:p>
          <a:p>
            <a:r>
              <a:rPr lang="pt-BR" sz="3600" b="1" dirty="0"/>
              <a:t>base econômica e</a:t>
            </a:r>
          </a:p>
          <a:p>
            <a:r>
              <a:rPr lang="pt-BR" sz="3600" b="1" dirty="0"/>
              <a:t>tecnológica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FBF7F6B-9150-4145-8EE5-01DBC63CDEE9}"/>
              </a:ext>
            </a:extLst>
          </p:cNvPr>
          <p:cNvSpPr txBox="1"/>
          <p:nvPr/>
        </p:nvSpPr>
        <p:spPr>
          <a:xfrm>
            <a:off x="3556932" y="4600357"/>
            <a:ext cx="5233132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4000" b="1" dirty="0"/>
              <a:t>Fim dos direitos</a:t>
            </a:r>
          </a:p>
          <a:p>
            <a:r>
              <a:rPr lang="pt-BR" sz="4000" b="1" dirty="0"/>
              <a:t>socais?</a:t>
            </a:r>
          </a:p>
        </p:txBody>
      </p:sp>
    </p:spTree>
    <p:extLst>
      <p:ext uri="{BB962C8B-B14F-4D97-AF65-F5344CB8AC3E}">
        <p14:creationId xmlns:p14="http://schemas.microsoft.com/office/powerpoint/2010/main" val="2418633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160799"/>
            <a:ext cx="11293474" cy="6371303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pt-BR" sz="3400" b="1" u="sng" dirty="0"/>
              <a:t>ASSÉDIO INSTITUCIONAL </a:t>
            </a:r>
          </a:p>
          <a:p>
            <a:pPr marL="0" indent="0">
              <a:buNone/>
            </a:pPr>
            <a:r>
              <a:rPr lang="pt-BR" sz="3400" dirty="0"/>
              <a:t>●Assédio institucional de natureza organizacional: conjunto de discursos, falas, imposições normativas e práticas administrativas, realizado por dirigentes e gestores públicos em posições hierárquicas superiores, que implica em recorrentes ameaças, cerceamentos, constrangimentos, desqualificações do Funcionalismo.</a:t>
            </a:r>
          </a:p>
          <a:p>
            <a:pPr marL="0" indent="0">
              <a:buNone/>
            </a:pPr>
            <a:r>
              <a:rPr lang="pt-BR" sz="3400" dirty="0"/>
              <a:t>●Caráter persecutório e de preconceito para com o Funcionalismo.</a:t>
            </a:r>
          </a:p>
          <a:p>
            <a:pPr marL="0" indent="0">
              <a:buNone/>
            </a:pPr>
            <a:r>
              <a:rPr lang="pt-BR" sz="3400" dirty="0"/>
              <a:t>● Narrativa de ataque à honra dos servidores, os quais têm sido associados por autoridades governamentais à parasitas e privilegiados.</a:t>
            </a:r>
          </a:p>
          <a:p>
            <a:pPr marL="0" indent="0">
              <a:buNone/>
            </a:pPr>
            <a:r>
              <a:rPr lang="pt-BR" sz="3400" dirty="0"/>
              <a:t>●Ministro Guedes: “colocar granada no bolso da classe trabalhadora”, “parasitas”</a:t>
            </a:r>
          </a:p>
          <a:p>
            <a:pPr marL="0" indent="0">
              <a:buNone/>
            </a:pPr>
            <a:r>
              <a:rPr lang="pt-BR" sz="3400" dirty="0"/>
              <a:t>●Causa de sofrimento e diversas doenças do trabalho.</a:t>
            </a:r>
          </a:p>
          <a:p>
            <a:pPr marL="0" indent="0">
              <a:buNone/>
            </a:pPr>
            <a:r>
              <a:rPr lang="pt-BR" sz="3400" dirty="0"/>
              <a:t>●O pano de fundo é o desmonte do Estado e privatização do setor público.</a:t>
            </a:r>
          </a:p>
          <a:p>
            <a:pPr marL="0" indent="0">
              <a:buNone/>
            </a:pPr>
            <a:r>
              <a:rPr lang="pt-BR" sz="3400" dirty="0"/>
              <a:t>●Vale se dos mitos neoliberais para composição da narrativa.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614298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4288"/>
            <a:ext cx="11891961" cy="669622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EFEITOS PEC-32</a:t>
            </a:r>
          </a:p>
          <a:p>
            <a:r>
              <a:rPr lang="pt-BR" sz="3200" dirty="0"/>
              <a:t>Maior Fragmentação da base sindical.</a:t>
            </a:r>
          </a:p>
          <a:p>
            <a:r>
              <a:rPr lang="pt-BR" sz="3200" dirty="0"/>
              <a:t>Terceirização + instrumentos de cooperação + contratos atípicos + substituição de grevistas.</a:t>
            </a:r>
          </a:p>
          <a:p>
            <a:r>
              <a:rPr lang="pt-BR" sz="3200" dirty="0"/>
              <a:t>Pulveriza ainda mais a representação.</a:t>
            </a:r>
          </a:p>
          <a:p>
            <a:r>
              <a:rPr lang="pt-BR" sz="3200" dirty="0"/>
              <a:t>Reduz a capacidade de ação coletiva.</a:t>
            </a:r>
          </a:p>
          <a:p>
            <a:r>
              <a:rPr lang="pt-BR" sz="3200" dirty="0"/>
              <a:t>Contratos de curto prazo.</a:t>
            </a:r>
          </a:p>
          <a:p>
            <a:r>
              <a:rPr lang="pt-BR" sz="3200" dirty="0"/>
              <a:t>Sindicatos atacados (Maior dificuldade de criação de uma identidade comum pressuposto para uma ação coletiva).</a:t>
            </a:r>
          </a:p>
          <a:p>
            <a:r>
              <a:rPr lang="pt-BR" sz="3200" dirty="0"/>
              <a:t>Risco de retirada Data Base da Negociação Coletiva e com Direito a Greve retirado.</a:t>
            </a:r>
          </a:p>
          <a:p>
            <a:endParaRPr lang="pt-BR" sz="3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57531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667258E-29D8-4B30-8980-D6EEB54C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35" y="294968"/>
            <a:ext cx="10264878" cy="63418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25AED6-E0AA-4E08-B0D4-D2CC52E4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594" y="432044"/>
            <a:ext cx="8878529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1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1CBE49-EDB2-4EEE-A5E2-A2378EB0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1" y="-40477"/>
            <a:ext cx="10230723" cy="68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2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5234491-B792-417D-B7E3-9455829E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33" y="191728"/>
            <a:ext cx="9868499" cy="63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9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9" y="339212"/>
            <a:ext cx="11079160" cy="63713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4000" dirty="0"/>
              <a:t>Devemos manter mobilização e diálogo com a sociedade e os parlamentares, uma vez que o relatório adicional aprofundou problemas existentes na proposta enviada pelo Executivo da </a:t>
            </a:r>
            <a:r>
              <a:rPr lang="pt-BR" sz="4000" b="1" dirty="0"/>
              <a:t>PEC -32</a:t>
            </a:r>
            <a:r>
              <a:rPr lang="pt-BR" sz="4000" dirty="0"/>
              <a:t>, pondo em risco a continuidade da oferta de serviços públicos para a sociedade, prejudicando especialmente os pobres e a classe média.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3523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37" y="339212"/>
            <a:ext cx="11820525" cy="6371303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pt-BR" sz="3400" b="1" u="sng" cap="all" dirty="0">
                <a:solidFill>
                  <a:srgbClr val="FF0000"/>
                </a:solidFill>
              </a:rPr>
              <a:t>Brasil tem para 2022 -desafio de reduzir abismo de classes.</a:t>
            </a:r>
          </a:p>
          <a:p>
            <a:r>
              <a:rPr lang="pt-BR" sz="3400" dirty="0"/>
              <a:t>Quando o nível de qualidade de vida, medido pelo</a:t>
            </a:r>
            <a:r>
              <a:rPr lang="pt-BR" sz="3400" b="1" dirty="0"/>
              <a:t> IDH </a:t>
            </a:r>
            <a:r>
              <a:rPr lang="pt-BR" sz="3400" dirty="0"/>
              <a:t>(O Índice de Desenvolvimento Humano é uma medida comparativa usada para classificar os países pelo seu grau de "desenvolvimento humano" e para ajudar a classificar os países como desenvolvidos, em desenvolvimento e subdesenvolvidos), apresenta correlação </a:t>
            </a:r>
            <a:r>
              <a:rPr lang="pt-BR" sz="3500" b="1" cap="all" dirty="0">
                <a:solidFill>
                  <a:srgbClr val="FF0000"/>
                </a:solidFill>
              </a:rPr>
              <a:t>positiva</a:t>
            </a:r>
            <a:r>
              <a:rPr lang="pt-BR" sz="3400" dirty="0"/>
              <a:t> com o gasto público como percentual do </a:t>
            </a:r>
            <a:r>
              <a:rPr lang="pt-BR" sz="3400" b="1" dirty="0"/>
              <a:t>PIB</a:t>
            </a:r>
            <a:r>
              <a:rPr lang="pt-BR" sz="3400" dirty="0"/>
              <a:t> (produto interno bruto do Brasil é um indicador do tamanho da economia brasileira), isto é, </a:t>
            </a:r>
            <a:r>
              <a:rPr lang="pt-BR" sz="3400" b="1" cap="all" dirty="0"/>
              <a:t>países que gastam mais com a sociedade, em geral apresentam melhor qualidade de vida para os seus cidadãos.</a:t>
            </a:r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sz="3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86133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endParaRPr lang="pt-BR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1400CAE1-03A2-47CC-9CE6-E1418EFF4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49" y="474663"/>
            <a:ext cx="9958387" cy="55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8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320467-D7FD-4A7F-B293-8404038A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35560"/>
            <a:ext cx="9905999" cy="5455641"/>
          </a:xfrm>
        </p:spPr>
        <p:txBody>
          <a:bodyPr>
            <a:normAutofit fontScale="92500" lnSpcReduction="20000"/>
          </a:bodyPr>
          <a:lstStyle/>
          <a:p>
            <a:r>
              <a:rPr lang="pt-BR" sz="8800" dirty="0"/>
              <a:t>Força, Coragem e Lucidez.</a:t>
            </a:r>
          </a:p>
          <a:p>
            <a:r>
              <a:rPr lang="pt-BR" sz="8800" dirty="0"/>
              <a:t>NÃO AO DESMONTE CIVILIZATÓRIO.</a:t>
            </a:r>
          </a:p>
        </p:txBody>
      </p:sp>
    </p:spTree>
    <p:extLst>
      <p:ext uri="{BB962C8B-B14F-4D97-AF65-F5344CB8AC3E}">
        <p14:creationId xmlns:p14="http://schemas.microsoft.com/office/powerpoint/2010/main" val="859533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971FD-F967-4CA4-97B6-44DF8465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7927A8-3DC7-4E0F-812F-5C164920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9BAD9C-EC5C-416B-9C4A-4870DAAA3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" y="24062"/>
            <a:ext cx="12192000" cy="66013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63107C-F6D7-4B97-8390-37F9E09E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38950" cy="68159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B5951DF-07DC-43E9-B68F-D970E5096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128" y="84220"/>
            <a:ext cx="1816283" cy="9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7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Espaço Reservado para Conteúdo 3" descr="Desenho de um livro&#10;&#10;Descrição gerada automaticamente com confiança baixa">
            <a:extLst>
              <a:ext uri="{FF2B5EF4-FFF2-40B4-BE49-F238E27FC236}">
                <a16:creationId xmlns:a16="http://schemas.microsoft.com/office/drawing/2014/main" id="{B32FF65E-6570-4C7B-93E2-6E0C108D2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374" y="38851"/>
            <a:ext cx="6839949" cy="4546099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1026" name="Picture 2" descr="A pandemia da fome e a sindemia do coronavírus - CTA - Zona da Mata">
            <a:extLst>
              <a:ext uri="{FF2B5EF4-FFF2-40B4-BE49-F238E27FC236}">
                <a16:creationId xmlns:a16="http://schemas.microsoft.com/office/drawing/2014/main" id="{75740648-39B8-4EC5-A338-FC9018EB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34" y="4524376"/>
            <a:ext cx="9844948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C48047-99C0-4666-919F-20A59AB35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249" y="5495425"/>
            <a:ext cx="6964461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2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7" y="339212"/>
            <a:ext cx="10533063" cy="6371303"/>
          </a:xfrm>
        </p:spPr>
        <p:txBody>
          <a:bodyPr anchor="t">
            <a:normAutofit/>
          </a:bodyPr>
          <a:lstStyle/>
          <a:p>
            <a:r>
              <a:rPr lang="pt-BR" sz="4800" dirty="0"/>
              <a:t>Pandemia / Sindemia mostrou a profunda diferença entre as camadas do país, que amarga o posto de 8ª pior nação do planeta em diferença de renda, de acordo com relatório do </a:t>
            </a:r>
            <a:r>
              <a:rPr lang="pt-BR" sz="4800" b="1" dirty="0"/>
              <a:t>PNUD</a:t>
            </a:r>
            <a:r>
              <a:rPr lang="pt-BR" sz="4800" dirty="0"/>
              <a:t> (Programa das Nações Unidas para o Desenvolvimento). </a:t>
            </a:r>
          </a:p>
          <a:p>
            <a:pPr marL="0" indent="0">
              <a:buNone/>
            </a:pPr>
            <a:endParaRPr lang="pt-BR" sz="3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26584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0EB3039-2C6C-4C3C-9E7B-A9BB578B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46484"/>
            <a:ext cx="11181347" cy="40135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3A5C333-1572-4EAB-9ED4-D539490D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389" y="0"/>
            <a:ext cx="410713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924A1C6-3887-4D49-8D38-61FF64704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231355"/>
            <a:ext cx="7539789" cy="25063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7EE514D-8634-4637-8175-56229F162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837" y="0"/>
            <a:ext cx="2370974" cy="13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9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47484"/>
            <a:ext cx="10196512" cy="6696229"/>
          </a:xfrm>
        </p:spPr>
        <p:txBody>
          <a:bodyPr anchor="t">
            <a:normAutofit/>
          </a:bodyPr>
          <a:lstStyle/>
          <a:p>
            <a:r>
              <a:rPr lang="pt-BR" sz="4000" dirty="0"/>
              <a:t>Como nos aponta Ignácio Martín-</a:t>
            </a:r>
            <a:r>
              <a:rPr lang="pt-BR" sz="4000" dirty="0" err="1"/>
              <a:t>Baró</a:t>
            </a:r>
            <a:r>
              <a:rPr lang="pt-BR" sz="4000" dirty="0"/>
              <a:t>, um dos mais importantes Psicólogos Sociais da América Latina,  ele define como </a:t>
            </a:r>
            <a:r>
              <a:rPr lang="pt-BR" sz="4400" b="1" cap="all" dirty="0"/>
              <a:t>mentira institucional</a:t>
            </a:r>
            <a:r>
              <a:rPr lang="pt-BR" sz="4000" dirty="0"/>
              <a:t>, aquela que aponta para um falso problema e uma falsa solução, contra a qual é necessária uma análise crítica e contextualizada.</a:t>
            </a:r>
          </a:p>
          <a:p>
            <a:r>
              <a:rPr lang="pt-BR" sz="6600" b="1" cap="all" dirty="0"/>
              <a:t>Assim é a PEC-32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812681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75" y="-2"/>
            <a:ext cx="11312523" cy="671051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t-BR" sz="3400" dirty="0"/>
              <a:t>A </a:t>
            </a:r>
            <a:r>
              <a:rPr lang="pt-BR" sz="3400" b="1" dirty="0"/>
              <a:t>reforma trabalhista </a:t>
            </a:r>
            <a:r>
              <a:rPr lang="pt-BR" sz="3400" dirty="0"/>
              <a:t>de 2017 foi para criar milhões de empregos! </a:t>
            </a:r>
            <a:r>
              <a:rPr lang="pt-BR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criou!</a:t>
            </a:r>
          </a:p>
          <a:p>
            <a:pPr marL="0" indent="0">
              <a:buNone/>
            </a:pPr>
            <a:r>
              <a:rPr lang="pt-BR" sz="3400" dirty="0"/>
              <a:t>Com a </a:t>
            </a:r>
            <a:r>
              <a:rPr lang="pt-BR" sz="3400" b="1" dirty="0"/>
              <a:t>reforma da previdência </a:t>
            </a:r>
            <a:r>
              <a:rPr lang="pt-BR" sz="3400" dirty="0"/>
              <a:t>de 2019 vai</a:t>
            </a:r>
          </a:p>
          <a:p>
            <a:pPr marL="0" indent="0">
              <a:buNone/>
            </a:pPr>
            <a:r>
              <a:rPr lang="pt-BR" sz="3400" dirty="0"/>
              <a:t>sobrar mais dinheiro para investimentos! </a:t>
            </a:r>
            <a:r>
              <a:rPr lang="pt-BR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Sobrou!</a:t>
            </a:r>
          </a:p>
          <a:p>
            <a:pPr marL="0" indent="0">
              <a:buNone/>
            </a:pPr>
            <a:r>
              <a:rPr lang="pt-BR" sz="3400" dirty="0"/>
              <a:t>O investimento é o menor em 53 anos! Dados da FGV.</a:t>
            </a:r>
          </a:p>
          <a:p>
            <a:pPr marL="0" indent="0">
              <a:buNone/>
            </a:pPr>
            <a:r>
              <a:rPr lang="pt-BR" sz="3400" dirty="0"/>
              <a:t>A </a:t>
            </a:r>
            <a:r>
              <a:rPr lang="pt-BR" sz="3400" b="1" dirty="0"/>
              <a:t>reforma administrativa </a:t>
            </a:r>
            <a:r>
              <a:rPr lang="pt-BR" sz="3400" dirty="0"/>
              <a:t>vai cortar privilégios</a:t>
            </a:r>
          </a:p>
          <a:p>
            <a:pPr marL="0" indent="0">
              <a:buNone/>
            </a:pPr>
            <a:r>
              <a:rPr lang="pt-BR" sz="3400" dirty="0"/>
              <a:t>e melhorar o serviço público!</a:t>
            </a:r>
          </a:p>
          <a:p>
            <a:pPr marL="0" indent="0">
              <a:buNone/>
            </a:pPr>
            <a:r>
              <a:rPr lang="pt-BR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Pega na Mentira! </a:t>
            </a:r>
            <a:r>
              <a:rPr lang="pt-BR" sz="3400" dirty="0"/>
              <a:t>Isso vai cair nas nossas costas.</a:t>
            </a:r>
          </a:p>
          <a:p>
            <a:pPr marL="0" indent="0">
              <a:buNone/>
            </a:pPr>
            <a:r>
              <a:rPr lang="pt-BR" sz="3400" b="1" dirty="0"/>
              <a:t> Contrarreformas que retiram direitos e privilegiam o mercado: Trabalhista, Previdência, Administrativa.</a:t>
            </a:r>
          </a:p>
          <a:p>
            <a:pPr marL="0" indent="0">
              <a:buNone/>
            </a:pPr>
            <a:endParaRPr lang="pt-BR" sz="3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46236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76981"/>
            <a:ext cx="9840911" cy="6428607"/>
          </a:xfrm>
        </p:spPr>
        <p:txBody>
          <a:bodyPr anchor="t">
            <a:noAutofit/>
          </a:bodyPr>
          <a:lstStyle/>
          <a:p>
            <a:r>
              <a:rPr lang="pt-BR" sz="4000" dirty="0"/>
              <a:t>A Reforma Administrativa, prestes a ser votada no Congresso Nacional, é um dos maiores crimes do governo Bolsonaro! O mesmo que gerou centenas de milhares de mortes desnecessárias por COVID, estimulou propina na compra de vacina, empurrou milhões para a fome e o desemprego e ameaça diariamente de morte nossas já parcas liberdades democráticas.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706500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746F2-944B-49EE-88F1-510C5F382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3" y="339212"/>
            <a:ext cx="11785599" cy="6371303"/>
          </a:xfrm>
        </p:spPr>
        <p:txBody>
          <a:bodyPr anchor="t">
            <a:normAutofit lnSpcReduction="10000"/>
          </a:bodyPr>
          <a:lstStyle/>
          <a:p>
            <a:r>
              <a:rPr lang="pt-BR" sz="3400" dirty="0"/>
              <a:t>Desrespeito e desmonte da</a:t>
            </a:r>
            <a:r>
              <a:rPr lang="pt-BR" sz="3400" b="1" dirty="0"/>
              <a:t> Constituição</a:t>
            </a:r>
            <a:r>
              <a:rPr lang="pt-BR" sz="3400" dirty="0"/>
              <a:t>: não querem deixar pedra sobre pedra! </a:t>
            </a:r>
          </a:p>
          <a:p>
            <a:r>
              <a:rPr lang="pt-BR" sz="3400" dirty="0"/>
              <a:t>Com a PEC 32 o governo quer aplicar o golpe derradeiro</a:t>
            </a:r>
          </a:p>
          <a:p>
            <a:pPr marL="0" indent="0">
              <a:buNone/>
            </a:pPr>
            <a:r>
              <a:rPr lang="pt-BR" sz="3400" dirty="0"/>
              <a:t>e extinguir os serviços públicos como direito da população</a:t>
            </a:r>
          </a:p>
          <a:p>
            <a:pPr marL="0" indent="0">
              <a:buNone/>
            </a:pPr>
            <a:r>
              <a:rPr lang="pt-BR" sz="3400" dirty="0"/>
              <a:t>e obrigação do Estado! Isso em plena pandemia, quase 600 mil pessoas mortas.</a:t>
            </a:r>
          </a:p>
          <a:p>
            <a:r>
              <a:rPr lang="pt-BR" sz="3400" dirty="0"/>
              <a:t>Na verdade, se a proposta do governo for aprovada haverá redução é dos serviços públicos destinados à população; ou seja, redução desmonte do SUS, do SUAS e da EDUCAÇÃO, dentre outros Serviços Públicos.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51302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362</TotalTime>
  <Words>958</Words>
  <Application>Microsoft Office PowerPoint</Application>
  <PresentationFormat>Widescreen</PresentationFormat>
  <Paragraphs>67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Tw Cen MT</vt:lpstr>
      <vt:lpstr>Circuito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magano</dc:creator>
  <cp:lastModifiedBy>fernanda magano</cp:lastModifiedBy>
  <cp:revision>6</cp:revision>
  <dcterms:created xsi:type="dcterms:W3CDTF">2021-08-14T02:42:42Z</dcterms:created>
  <dcterms:modified xsi:type="dcterms:W3CDTF">2021-09-16T16:25:00Z</dcterms:modified>
</cp:coreProperties>
</file>